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67" r:id="rId3"/>
    <p:sldId id="256" r:id="rId4"/>
    <p:sldId id="259" r:id="rId5"/>
    <p:sldId id="260" r:id="rId6"/>
    <p:sldId id="258" r:id="rId7"/>
    <p:sldId id="257" r:id="rId8"/>
    <p:sldId id="271" r:id="rId9"/>
    <p:sldId id="274" r:id="rId10"/>
    <p:sldId id="278" r:id="rId11"/>
    <p:sldId id="277" r:id="rId12"/>
    <p:sldId id="276" r:id="rId13"/>
    <p:sldId id="275" r:id="rId14"/>
    <p:sldId id="261" r:id="rId15"/>
    <p:sldId id="273" r:id="rId16"/>
    <p:sldId id="272" r:id="rId17"/>
    <p:sldId id="264" r:id="rId18"/>
    <p:sldId id="270" r:id="rId19"/>
    <p:sldId id="262" r:id="rId20"/>
    <p:sldId id="263" r:id="rId21"/>
    <p:sldId id="268" r:id="rId22"/>
    <p:sldId id="26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jan rahman" initials="mr" lastIdx="1" clrIdx="0">
    <p:extLst>
      <p:ext uri="{19B8F6BF-5375-455C-9EA6-DF929625EA0E}">
        <p15:presenceInfo xmlns:p15="http://schemas.microsoft.com/office/powerpoint/2012/main" userId="f5a39d78ca59d8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3" d="100"/>
        <a:sy n="5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7-26T16:09:55.593" idx="1">
    <p:pos x="10" y="10"/>
    <p:text/>
    <p:extLst>
      <p:ext uri="{C676402C-5697-4E1C-873F-D02D1690AC5C}">
        <p15:threadingInfo xmlns:p15="http://schemas.microsoft.com/office/powerpoint/2012/main" timeZoneBias="-3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CF05F-2293-4E8B-91BC-AB9CBDFC524B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9FAF9-FC8D-45F1-A8AD-21F41907A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52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0BB5-54AD-4F71-A033-90D7EFFB028F}" type="datetime1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1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C3086-9365-455A-88AC-4958E465873E}" type="datetime1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22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7B5C-C364-4608-A7FF-11B5C0EE993A}" type="datetime1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31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E897-5BAF-4CAD-8957-2A6F388B7DD8}" type="datetime1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77BB0-F009-4C5C-BA08-8A7ABCFD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60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B8C3-21D7-41D9-9A5C-BD640DBFBFCD}" type="datetime1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77BB0-F009-4C5C-BA08-8A7ABCFD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2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ED7A-6EC4-463F-A52F-E1C1AC990306}" type="datetime1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77BB0-F009-4C5C-BA08-8A7ABCFD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72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8734-C8D9-4C3C-AF88-BE310B133030}" type="datetime1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77BB0-F009-4C5C-BA08-8A7ABCFD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32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48763-8390-4469-8F89-B3E1C242F20F}" type="datetime1">
              <a:rPr lang="en-US" smtClean="0"/>
              <a:t>7/27/2017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77BB0-F009-4C5C-BA08-8A7ABCFD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14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DBDA-0161-475B-B2F1-4B3CC3F3460B}" type="datetime1">
              <a:rPr lang="en-US" smtClean="0"/>
              <a:t>7/27/2017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77BB0-F009-4C5C-BA08-8A7ABCFD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48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5A094-21E2-4215-938E-22636A73DDCB}" type="datetime1">
              <a:rPr lang="en-US" smtClean="0"/>
              <a:t>7/27/2017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77BB0-F009-4C5C-BA08-8A7ABCFD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19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7CB9-F2CA-4C8E-9574-816EF52E814E}" type="datetime1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77BB0-F009-4C5C-BA08-8A7ABCFD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54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C916B-E01A-40B1-A351-A1C572E1596C}" type="datetime1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26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F763-C17D-4CFD-89CD-09A32E400C5B}" type="datetime1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77BB0-F009-4C5C-BA08-8A7ABCFD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56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13D0-5057-46D8-8F37-49F393918770}" type="datetime1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77BB0-F009-4C5C-BA08-8A7ABCFD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76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F4B82-2977-4BD9-BAEB-4ED443D71669}" type="datetime1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77BB0-F009-4C5C-BA08-8A7ABCFD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4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54D4-7974-4E56-B28D-FA676439FC81}" type="datetime1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13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C36E-8065-4BA5-9384-94C1B467FEE3}" type="datetime1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8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48588-030A-4966-AF80-009EF3800DB7}" type="datetime1">
              <a:rPr lang="en-US" smtClean="0"/>
              <a:t>7/27/2017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83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73E5-4A8A-4E17-817A-D8D026C96A25}" type="datetime1">
              <a:rPr lang="en-US" smtClean="0"/>
              <a:t>7/27/2017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2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42164" y="6448469"/>
            <a:ext cx="914400" cy="365125"/>
          </a:xfrm>
        </p:spPr>
        <p:txBody>
          <a:bodyPr/>
          <a:lstStyle>
            <a:lvl1pPr>
              <a:defRPr sz="1400" b="1">
                <a:solidFill>
                  <a:srgbClr val="00B0F0"/>
                </a:solidFill>
              </a:defRPr>
            </a:lvl1pPr>
          </a:lstStyle>
          <a:p>
            <a:fld id="{0481214E-235A-427B-B350-857BAD7D2D3A}" type="datetime1">
              <a:rPr lang="en-US" smtClean="0"/>
              <a:t>7/27/2017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80931" y="6448469"/>
            <a:ext cx="3430138" cy="365126"/>
          </a:xfrm>
        </p:spPr>
        <p:txBody>
          <a:bodyPr/>
          <a:lstStyle>
            <a:lvl1pPr>
              <a:defRPr sz="1400">
                <a:solidFill>
                  <a:srgbClr val="00B050"/>
                </a:solidFill>
              </a:defRPr>
            </a:lvl1pPr>
          </a:lstStyle>
          <a:p>
            <a:r>
              <a:rPr lang="bn-BD" dirty="0" smtClean="0"/>
              <a:t>মাল্টিমিডিয়া কন্টেন্ট প্রতিযোগিতা বিভাগীয় পর্যায়, রংপুর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92636" y="6448470"/>
            <a:ext cx="435591" cy="365125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fld id="{E8C4DFCC-F793-4D4A-B9D1-A4F7C59EB7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rame 4"/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953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42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81075-60A7-4756-B7AC-AFEC0AD419FB}" type="datetime1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22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4884C-54D5-4492-8C16-C59EB3DD3927}" type="datetime1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61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43B0E-0D55-45D9-B677-77A87C11CDBB}" type="datetime1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4DFCC-F793-4D4A-B9D1-A4F7C59EB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11C92-C266-4DCF-BC9F-829C410A38B4}" type="datetime1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77BB0-F009-4C5C-BA08-8A7ABCFD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9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4.jpeg"/><Relationship Id="rId5" Type="http://schemas.openxmlformats.org/officeDocument/2006/relationships/image" Target="../media/image19.jpeg"/><Relationship Id="rId10" Type="http://schemas.openxmlformats.org/officeDocument/2006/relationships/image" Target="../media/image23.jpeg"/><Relationship Id="rId4" Type="http://schemas.openxmlformats.org/officeDocument/2006/relationships/audio" Target="../media/audio3.wav"/><Relationship Id="rId9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4" y="179882"/>
            <a:ext cx="11886063" cy="6268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214E-235A-427B-B350-857BAD7D2D3A}" type="datetime1">
              <a:rPr lang="en-US" smtClean="0"/>
              <a:t>7/27/2017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2236" y="792297"/>
            <a:ext cx="1146752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1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সকল শিক্ষার্থীকে</a:t>
            </a:r>
          </a:p>
          <a:p>
            <a:r>
              <a:rPr lang="bn-BD" sz="1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r>
              <a:rPr lang="en-US" sz="1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1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স্বাগতম  </a:t>
            </a:r>
            <a:endParaRPr lang="en-US" sz="1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01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214E-235A-427B-B350-857BAD7D2D3A}" type="datetime1">
              <a:rPr lang="en-US" smtClean="0"/>
              <a:t>7/27/2017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3257" y="5092362"/>
            <a:ext cx="88238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দরগাতলা পার হয়ে যেই মোড় ফিরেছি বাঁয় </a:t>
            </a:r>
          </a:p>
          <a:p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কোত্থেকে এক উটকো পাহাড় ডাক দিলো আয় আয়।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7897" y="470847"/>
            <a:ext cx="11029870" cy="4442347"/>
            <a:chOff x="447897" y="470847"/>
            <a:chExt cx="11029870" cy="44423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1" t="5843" r="1581" b="5843"/>
            <a:stretch/>
          </p:blipFill>
          <p:spPr>
            <a:xfrm>
              <a:off x="6162897" y="470848"/>
              <a:ext cx="5314870" cy="444234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80"/>
            <a:stretch/>
          </p:blipFill>
          <p:spPr>
            <a:xfrm>
              <a:off x="447897" y="470847"/>
              <a:ext cx="5715000" cy="4438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167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214E-235A-427B-B350-857BAD7D2D3A}" type="datetime1">
              <a:rPr lang="en-US" smtClean="0"/>
              <a:t>7/27/2017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078306" y="296533"/>
            <a:ext cx="8912556" cy="5094042"/>
            <a:chOff x="2678934" y="930658"/>
            <a:chExt cx="9145477" cy="453260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1" t="5843" r="1581" b="5843"/>
            <a:stretch/>
          </p:blipFill>
          <p:spPr>
            <a:xfrm>
              <a:off x="7521881" y="963062"/>
              <a:ext cx="4302530" cy="449125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22"/>
            <a:stretch/>
          </p:blipFill>
          <p:spPr>
            <a:xfrm>
              <a:off x="2678934" y="930658"/>
              <a:ext cx="4845250" cy="4532604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389207" y="375335"/>
            <a:ext cx="2199250" cy="107721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নারকেলের গাছ </a:t>
            </a:r>
            <a:endParaRPr lang="bn-BD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ডাবের মত চাঁদ 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389207" y="1566531"/>
            <a:ext cx="2199250" cy="1323439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ঝিমধরা </a:t>
            </a:r>
            <a:endParaRPr lang="bn-BD" sz="40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মস্ত শহর </a:t>
            </a:r>
            <a:endParaRPr lang="en-US" sz="4000" b="1" dirty="0"/>
          </a:p>
        </p:txBody>
      </p:sp>
      <p:sp>
        <p:nvSpPr>
          <p:cNvPr id="10" name="Rectangle 9"/>
          <p:cNvSpPr/>
          <p:nvPr/>
        </p:nvSpPr>
        <p:spPr>
          <a:xfrm>
            <a:off x="389207" y="2973219"/>
            <a:ext cx="2199250" cy="1200329"/>
          </a:xfrm>
          <a:prstGeom prst="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 মিনার </a:t>
            </a:r>
            <a:endParaRPr lang="bn-BD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 গির্জে</a:t>
            </a:r>
            <a:endParaRPr lang="en-US" sz="3600" b="1" dirty="0"/>
          </a:p>
        </p:txBody>
      </p:sp>
      <p:sp>
        <p:nvSpPr>
          <p:cNvPr id="11" name="Rectangle 10"/>
          <p:cNvSpPr/>
          <p:nvPr/>
        </p:nvSpPr>
        <p:spPr>
          <a:xfrm>
            <a:off x="389207" y="4340517"/>
            <a:ext cx="2199250" cy="1200329"/>
          </a:xfrm>
          <a:prstGeom prst="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দরগাতলা</a:t>
            </a:r>
          </a:p>
          <a:p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উটকো পাহাড়</a:t>
            </a:r>
            <a:endParaRPr lang="en-US" sz="3600" b="1" dirty="0"/>
          </a:p>
        </p:txBody>
      </p:sp>
      <p:sp>
        <p:nvSpPr>
          <p:cNvPr id="12" name="Rectangle 11"/>
          <p:cNvSpPr/>
          <p:nvPr/>
        </p:nvSpPr>
        <p:spPr>
          <a:xfrm>
            <a:off x="389207" y="5710019"/>
            <a:ext cx="2199250" cy="646331"/>
          </a:xfrm>
          <a:prstGeom prst="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একক কাজ </a:t>
            </a:r>
            <a:endParaRPr lang="en-US" sz="3600" b="1" dirty="0"/>
          </a:p>
        </p:txBody>
      </p:sp>
      <p:sp>
        <p:nvSpPr>
          <p:cNvPr id="13" name="Rectangle 12"/>
          <p:cNvSpPr/>
          <p:nvPr/>
        </p:nvSpPr>
        <p:spPr>
          <a:xfrm>
            <a:off x="3037450" y="5552543"/>
            <a:ext cx="8830845" cy="107721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নারকেলের গাছ, ডাবের </a:t>
            </a:r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মত 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চাঁদ, মস্ত শহর, মিনার গির্জে, দরগাতলা</a:t>
            </a:r>
            <a:endParaRPr lang="bn-BD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উটকো 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পাহাড়</a:t>
            </a:r>
            <a:r>
              <a:rPr lang="bn-BD" sz="3200" b="1" dirty="0" smtClean="0"/>
              <a:t> </a:t>
            </a:r>
            <a:r>
              <a:rPr lang="bn-BD" sz="3200" dirty="0" smtClean="0"/>
              <a:t>এগুলো উপমা দিয়ে কবি কী বোঝাতে চেয়েছেন লিখ।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6961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214E-235A-427B-B350-857BAD7D2D3A}" type="datetime1">
              <a:rPr lang="en-US" smtClean="0"/>
              <a:t>7/27/2017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convert- 2017 07 26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773" y="149902"/>
            <a:ext cx="11864454" cy="67015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5668" y="5001919"/>
            <a:ext cx="106961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chemeClr val="bg1"/>
                </a:solidFill>
              </a:rPr>
              <a:t>তোমরা ভিডিও টি মনোযোগ সহকারে দেখে জড় প্রকৃতি ও জীব প্রকৃতির উপাদানগুলো আলাদা করার চেষ্টা করবে। 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38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214E-235A-427B-B350-857BAD7D2D3A}" type="datetime1">
              <a:rPr lang="en-US" smtClean="0"/>
              <a:t>7/27/2017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94931" y="6427169"/>
            <a:ext cx="3430138" cy="365126"/>
          </a:xfrm>
        </p:spPr>
        <p:txBody>
          <a:bodyPr/>
          <a:lstStyle/>
          <a:p>
            <a:r>
              <a:rPr lang="bn-BD" dirty="0" smtClean="0"/>
              <a:t>মাল্টিমিডিয়া কন্টেন্ট প্রতিযোগিতা বিভাগীয় পর্যায়, রংপুর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9646" y="497483"/>
            <a:ext cx="3244572" cy="2800767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নারকেলের </a:t>
            </a:r>
            <a:r>
              <a:rPr lang="bn-BD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গাছ</a:t>
            </a:r>
            <a:r>
              <a:rPr lang="bn-BD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, ডাবের </a:t>
            </a:r>
            <a:r>
              <a:rPr lang="bn-BD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মত চাঁদ, </a:t>
            </a:r>
            <a:r>
              <a:rPr lang="bn-BD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পাহাড়,  ফুল , </a:t>
            </a:r>
            <a:r>
              <a:rPr lang="bn-BD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উটকো </a:t>
            </a:r>
            <a:r>
              <a:rPr lang="bn-BD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পাহাড়</a:t>
            </a:r>
            <a:endParaRPr lang="en-US" sz="4400" b="1" dirty="0"/>
          </a:p>
        </p:txBody>
      </p:sp>
      <p:sp>
        <p:nvSpPr>
          <p:cNvPr id="9" name="Rectangle 8"/>
          <p:cNvSpPr/>
          <p:nvPr/>
        </p:nvSpPr>
        <p:spPr>
          <a:xfrm>
            <a:off x="8345770" y="511969"/>
            <a:ext cx="3328743" cy="2800767"/>
          </a:xfrm>
          <a:prstGeom prst="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জোনাকি, 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পাখি     দরগাতলা </a:t>
            </a:r>
            <a:endParaRPr lang="bn-BD" sz="4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ঝিমধরা </a:t>
            </a:r>
            <a:r>
              <a:rPr lang="bn-BD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মস্ত </a:t>
            </a:r>
            <a:r>
              <a:rPr lang="bn-BD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শহর </a:t>
            </a:r>
            <a:endParaRPr lang="en-US" sz="4400" b="1" dirty="0"/>
          </a:p>
          <a:p>
            <a:r>
              <a:rPr lang="bn-BD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মিনার ,   গির্জে</a:t>
            </a:r>
            <a:endParaRPr lang="en-US" sz="4400" b="1" dirty="0"/>
          </a:p>
        </p:txBody>
      </p:sp>
      <p:sp>
        <p:nvSpPr>
          <p:cNvPr id="10" name="Rectangle 9"/>
          <p:cNvSpPr/>
          <p:nvPr/>
        </p:nvSpPr>
        <p:spPr>
          <a:xfrm>
            <a:off x="1057789" y="4629881"/>
            <a:ext cx="2523611" cy="830997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4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জড় প্রকৃতি</a:t>
            </a:r>
            <a:endParaRPr lang="en-US" sz="4800" b="1" dirty="0"/>
          </a:p>
        </p:txBody>
      </p:sp>
      <p:sp>
        <p:nvSpPr>
          <p:cNvPr id="11" name="Down Arrow 10"/>
          <p:cNvSpPr/>
          <p:nvPr/>
        </p:nvSpPr>
        <p:spPr>
          <a:xfrm rot="16200000">
            <a:off x="4072092" y="1352861"/>
            <a:ext cx="503349" cy="1079097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5400000">
            <a:off x="7745292" y="1543605"/>
            <a:ext cx="503349" cy="697607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62361" y="738246"/>
            <a:ext cx="2785802" cy="2308324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7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প্রকৃতির উপাদান </a:t>
            </a:r>
            <a:endParaRPr lang="en-US" sz="7200" b="1" dirty="0"/>
          </a:p>
        </p:txBody>
      </p:sp>
      <p:sp>
        <p:nvSpPr>
          <p:cNvPr id="14" name="Rectangle 13"/>
          <p:cNvSpPr/>
          <p:nvPr/>
        </p:nvSpPr>
        <p:spPr>
          <a:xfrm>
            <a:off x="8727749" y="4431655"/>
            <a:ext cx="2564783" cy="830997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4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জীব প্রকৃতি</a:t>
            </a:r>
            <a:endParaRPr lang="en-US" sz="4800" b="1" dirty="0"/>
          </a:p>
        </p:txBody>
      </p:sp>
      <p:sp>
        <p:nvSpPr>
          <p:cNvPr id="15" name="Half Frame 14"/>
          <p:cNvSpPr/>
          <p:nvPr/>
        </p:nvSpPr>
        <p:spPr>
          <a:xfrm rot="5400000">
            <a:off x="4562467" y="3858875"/>
            <a:ext cx="846283" cy="2402782"/>
          </a:xfrm>
          <a:prstGeom prst="halfFrame">
            <a:avLst>
              <a:gd name="adj1" fmla="val 7043"/>
              <a:gd name="adj2" fmla="val 5118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Half Frame 15"/>
          <p:cNvSpPr/>
          <p:nvPr/>
        </p:nvSpPr>
        <p:spPr>
          <a:xfrm>
            <a:off x="6160728" y="4629881"/>
            <a:ext cx="2475056" cy="860771"/>
          </a:xfrm>
          <a:prstGeom prst="halfFrame">
            <a:avLst>
              <a:gd name="adj1" fmla="val 7043"/>
              <a:gd name="adj2" fmla="val 5118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67029" y="3560893"/>
            <a:ext cx="574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600" b="1" dirty="0" smtClean="0">
                <a:solidFill>
                  <a:srgbClr val="FF0000"/>
                </a:solidFill>
              </a:rPr>
              <a:t>?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590" y="3521885"/>
            <a:ext cx="574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600" b="1" dirty="0" smtClean="0">
                <a:solidFill>
                  <a:srgbClr val="FF0000"/>
                </a:solidFill>
              </a:rPr>
              <a:t>?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22618" y="5373125"/>
            <a:ext cx="574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600" b="1" dirty="0" smtClean="0">
                <a:solidFill>
                  <a:srgbClr val="FF0000"/>
                </a:solidFill>
              </a:rPr>
              <a:t>?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0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8" dur="10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10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10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8" dur="1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1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1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1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214E-235A-427B-B350-857BAD7D2D3A}" type="datetime1">
              <a:rPr lang="en-US" smtClean="0"/>
              <a:t>7/27/2017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45223" y="625178"/>
            <a:ext cx="4856813" cy="144655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8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জোড়ায় কাজ </a:t>
            </a:r>
            <a:endParaRPr lang="en-US" sz="8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937" y="3536823"/>
            <a:ext cx="110184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400" dirty="0" smtClean="0"/>
              <a:t>ভিডিওটিতে দেখানো জড় </a:t>
            </a:r>
            <a:r>
              <a:rPr lang="bn-BD" sz="4400" dirty="0"/>
              <a:t>প্রকৃতি ও </a:t>
            </a:r>
            <a:r>
              <a:rPr lang="bn-BD" sz="4400" dirty="0" smtClean="0"/>
              <a:t>জীব </a:t>
            </a:r>
            <a:r>
              <a:rPr lang="bn-BD" sz="4400" dirty="0"/>
              <a:t>প্রকৃতির </a:t>
            </a:r>
            <a:r>
              <a:rPr lang="bn-BD" sz="4400" dirty="0" smtClean="0"/>
              <a:t>উপাদানগুলোর বাহিরেও যেসব উপাদান রয়েছে তাদের তালিকা তৈরি কর। </a:t>
            </a:r>
          </a:p>
        </p:txBody>
      </p:sp>
    </p:spTree>
    <p:extLst>
      <p:ext uri="{BB962C8B-B14F-4D97-AF65-F5344CB8AC3E}">
        <p14:creationId xmlns:p14="http://schemas.microsoft.com/office/powerpoint/2010/main" val="2356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214E-235A-427B-B350-857BAD7D2D3A}" type="datetime1">
              <a:rPr lang="en-US" smtClean="0"/>
              <a:t>7/27/2017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3537" y="3567659"/>
            <a:ext cx="111837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dirty="0" smtClean="0"/>
              <a:t>প্রকৃতির উভয় উপাদানের মধ্যে যে গভীর সম্পর্ক তা ভিডিওটি থেকে অনুধাবন করার চেষ্টা কর। </a:t>
            </a:r>
            <a:endParaRPr lang="en-US" sz="6000" dirty="0"/>
          </a:p>
        </p:txBody>
      </p:sp>
      <p:sp>
        <p:nvSpPr>
          <p:cNvPr id="5" name="TextBox 4"/>
          <p:cNvSpPr txBox="1"/>
          <p:nvPr/>
        </p:nvSpPr>
        <p:spPr>
          <a:xfrm>
            <a:off x="859434" y="1157758"/>
            <a:ext cx="10518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  <a:hlinkClick r:id="rId2" action="ppaction://hlinksldjump"/>
              </a:rPr>
              <a:t>Natural Beauty of Bangladesh – </a:t>
            </a:r>
            <a:r>
              <a:rPr lang="bn-BD" sz="4000" dirty="0" smtClean="0">
                <a:latin typeface="+mj-lt"/>
                <a:hlinkClick r:id="rId2" action="ppaction://hlinksldjump"/>
              </a:rPr>
              <a:t>এই ভিডিওটি এই স্লাইডে ছিল মেগাবাইটের সীমাবদ্ধতার জন্য লিংক দিলাম 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811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214E-235A-427B-B350-857BAD7D2D3A}" type="datetime1">
              <a:rPr lang="en-US" smtClean="0"/>
              <a:t>7/27/2017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68363" y="2896757"/>
            <a:ext cx="10102644" cy="3139321"/>
          </a:xfrm>
          <a:prstGeom prst="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জড় </a:t>
            </a:r>
            <a:r>
              <a:rPr lang="bn-BD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প্রকৃতি আর জীব প্রকৃতির মধ্যে যে </a:t>
            </a:r>
            <a:r>
              <a:rPr lang="bn-BD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নিবিড় </a:t>
            </a:r>
            <a:r>
              <a:rPr lang="bn-BD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সম্পর্ক </a:t>
            </a:r>
            <a:r>
              <a:rPr lang="bn-BD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বিদ্যমান তা দলগতভাবে আলোচনার মাধ্যমে ব্যাখ্যা </a:t>
            </a:r>
            <a:r>
              <a:rPr lang="bn-BD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bn-IN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bn-BD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6600" dirty="0"/>
          </a:p>
        </p:txBody>
      </p:sp>
      <p:sp>
        <p:nvSpPr>
          <p:cNvPr id="6" name="TextBox 5"/>
          <p:cNvSpPr txBox="1"/>
          <p:nvPr/>
        </p:nvSpPr>
        <p:spPr>
          <a:xfrm>
            <a:off x="4127291" y="705403"/>
            <a:ext cx="3683778" cy="132343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8000" b="1" u="sng" dirty="0" smtClean="0"/>
              <a:t>দলীয় কাজ </a:t>
            </a:r>
            <a:endParaRPr lang="en-US" sz="8000" b="1" u="sng" dirty="0"/>
          </a:p>
        </p:txBody>
      </p:sp>
    </p:spTree>
    <p:extLst>
      <p:ext uri="{BB962C8B-B14F-4D97-AF65-F5344CB8AC3E}">
        <p14:creationId xmlns:p14="http://schemas.microsoft.com/office/powerpoint/2010/main" val="265195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214E-235A-427B-B350-857BAD7D2D3A}" type="datetime1">
              <a:rPr lang="en-US" smtClean="0"/>
              <a:t>7/27/2017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09836" y="2460243"/>
            <a:ext cx="1107546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anose="05000000000000000000" pitchFamily="2" charset="2"/>
              <a:buChar char="q"/>
            </a:pPr>
            <a:r>
              <a:rPr lang="bn-BD" sz="66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পাহাড় প্রকৃতির কোন ধরণের উপাদান? </a:t>
            </a:r>
            <a:endParaRPr lang="en-US" sz="66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9836" y="3784960"/>
            <a:ext cx="79432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bn-BD" sz="66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দরগাতলা কিসের প্রতীক ? </a:t>
            </a:r>
            <a:endParaRPr lang="en-US" sz="66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9836" y="4899993"/>
            <a:ext cx="1061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q"/>
            </a:pPr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কে</a:t>
            </a:r>
            <a:r>
              <a:rPr lang="en-US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কবিকে</a:t>
            </a:r>
            <a:r>
              <a:rPr lang="en-US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আয়</a:t>
            </a:r>
            <a:r>
              <a:rPr lang="en-US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আয়</a:t>
            </a:r>
            <a:r>
              <a:rPr lang="en-US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ডাক</a:t>
            </a:r>
            <a:r>
              <a:rPr lang="en-US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দিল</a:t>
            </a:r>
            <a:r>
              <a:rPr lang="bn-IN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r>
              <a:rPr lang="en-US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4028" y="327722"/>
            <a:ext cx="343715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96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bn-IN" sz="96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ূ</a:t>
            </a:r>
            <a:r>
              <a:rPr lang="bn-BD" sz="96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ল্যায়ন </a:t>
            </a:r>
            <a:endParaRPr lang="en-US" sz="96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61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214E-235A-427B-B350-857BAD7D2D3A}" type="datetime1">
              <a:rPr lang="en-US" smtClean="0"/>
              <a:t>7/27/2017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61612" y="2229938"/>
            <a:ext cx="3026560" cy="70788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4000" b="1" dirty="0" smtClean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উত্তর সঠিক হয়েছে </a:t>
            </a:r>
            <a:endParaRPr lang="en-US" sz="4000" b="1" dirty="0">
              <a:solidFill>
                <a:prstClr val="white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54368" y="2215460"/>
            <a:ext cx="2902886" cy="707886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4000" b="1" dirty="0" smtClean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আবার চেষ্টা কর </a:t>
            </a:r>
            <a:endParaRPr lang="en-US" sz="4000" b="1" dirty="0">
              <a:solidFill>
                <a:prstClr val="white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118" y="309940"/>
            <a:ext cx="10894505" cy="1384995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লালগিরি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পাহাড়ের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চূড়ায়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উঠে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মনির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মনে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সৃষ্টির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এত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রূপ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সৌন্দর্য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জীবনে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কখনও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দেখার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সৌভাগ্য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হয়নি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।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মনের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অজান্তে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হারিয়ে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গেল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অন্য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কাল্পনিক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জগতে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।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সৃষ্টির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রহস্য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তার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মনকে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আবেগ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আপ্লুত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করল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।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মধ্যে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মিশে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যেতে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চাইল</a:t>
            </a:r>
            <a:r>
              <a: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। </a:t>
            </a:r>
          </a:p>
        </p:txBody>
      </p:sp>
      <p:sp>
        <p:nvSpPr>
          <p:cNvPr id="9" name="Rectangle 8"/>
          <p:cNvSpPr/>
          <p:nvPr/>
        </p:nvSpPr>
        <p:spPr>
          <a:xfrm>
            <a:off x="687637" y="1737669"/>
            <a:ext cx="108386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b="1" u="sng" dirty="0">
                <a:solidFill>
                  <a:srgbClr val="ED7D31">
                    <a:lumMod val="50000"/>
                  </a:srgb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উদ্দীপকের আলোকে নিচের প্রশ্ন দুটির উত্তর দাও (অ্যাকশন বাটন ব্যবহার করে )।   </a:t>
            </a:r>
            <a:endParaRPr lang="en-US" sz="3200" b="1" u="sng" dirty="0">
              <a:solidFill>
                <a:srgbClr val="ED7D31">
                  <a:lumMod val="50000"/>
                </a:srgb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398" y="4522827"/>
            <a:ext cx="9528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মনির ভাবনার সাথে কবি আল মাহমুদের ভাবনার মিল কোনটি ?</a:t>
            </a:r>
            <a:endParaRPr lang="en-US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9886" y="2233246"/>
            <a:ext cx="9213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পাহাড়ের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চূড়ায়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উঠার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মনি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বিমোহিত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হ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য়েছে --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99097" y="2972647"/>
            <a:ext cx="3568485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খ. </a:t>
            </a:r>
            <a:r>
              <a:rPr lang="en-US" sz="36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পাহাড়ি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দৃশ্য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2178" y="3818588"/>
            <a:ext cx="3422059" cy="646331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গ. </a:t>
            </a:r>
            <a:r>
              <a:rPr lang="en-US" sz="3600" b="1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পাহাড়ি</a:t>
            </a:r>
            <a:r>
              <a:rPr lang="en-US" sz="3600" b="1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ঝর্না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99096" y="5925718"/>
            <a:ext cx="4989075" cy="584775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ঘ.</a:t>
            </a:r>
            <a:r>
              <a:rPr lang="bn-IN" sz="3200" b="1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প্রকৃতির </a:t>
            </a:r>
            <a:r>
              <a:rPr lang="bn-IN" sz="32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সৌন্দর্যের প্রতি মমত্ববোধে </a:t>
            </a:r>
            <a:r>
              <a:rPr lang="bn-BD" sz="3200" b="1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b="1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2178" y="5901012"/>
            <a:ext cx="3589842" cy="646331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গ. </a:t>
            </a:r>
            <a:r>
              <a:rPr lang="bn-IN" sz="3600" b="1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জীবপ্রকৃতি </a:t>
            </a:r>
            <a:r>
              <a:rPr lang="bn-IN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বর্ণনায় </a:t>
            </a:r>
            <a:endParaRPr lang="en-US" sz="3600" b="1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99097" y="5155483"/>
            <a:ext cx="4568575" cy="584775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bn-BD" sz="3200" b="1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খ. </a:t>
            </a:r>
            <a:r>
              <a:rPr lang="bn-IN" sz="3200" b="1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প্রকৃতির </a:t>
            </a:r>
            <a:r>
              <a:rPr lang="bn-IN" sz="32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বিচিত্র রূপ উপভোগে </a:t>
            </a:r>
            <a:endParaRPr lang="en-US" sz="3200" b="1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2178" y="2958580"/>
            <a:ext cx="4579192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ক. </a:t>
            </a:r>
            <a:r>
              <a:rPr lang="en-US" sz="36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প্রকৃতির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অপরূপ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রূপ</a:t>
            </a:r>
            <a:r>
              <a:rPr lang="bn-BD" sz="3600" b="1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3600" b="1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b="1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39584" y="3818589"/>
            <a:ext cx="3958461" cy="646331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ঘ. </a:t>
            </a:r>
            <a:r>
              <a:rPr lang="en-US" sz="3600" b="1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পাহাড়ের</a:t>
            </a:r>
            <a:r>
              <a:rPr lang="en-US" sz="3600" b="1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উচ্চতা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2178" y="5124704"/>
            <a:ext cx="3589842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ক. </a:t>
            </a:r>
            <a:r>
              <a:rPr lang="bn-IN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জড়প্রকৃতি বর্ণনায় </a:t>
            </a:r>
            <a:endParaRPr lang="en-US" sz="3600" b="1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81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bar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bar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bar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bar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ttor sothik hoye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ttor sothik hoye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ar cesta ko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ar cesta ko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8" grpId="0" animBg="1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214E-235A-427B-B350-857BAD7D2D3A}" type="datetime1">
              <a:rPr lang="en-US" smtClean="0"/>
              <a:t>7/27/2017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barir kaj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753" y="359764"/>
            <a:ext cx="11432496" cy="613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7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C4BB1-6C0E-49D7-850A-C02E5CAE56C7}" type="datetime1">
              <a:rPr lang="en-US" smtClean="0"/>
              <a:t>7/27/2017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67" y="1547973"/>
            <a:ext cx="2736190" cy="2736190"/>
          </a:xfrm>
          <a:prstGeom prst="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181663" y="4447921"/>
            <a:ext cx="553137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/>
              <a:t>  মো. মিজানুর রহমান </a:t>
            </a:r>
          </a:p>
          <a:p>
            <a:r>
              <a:rPr lang="bn-BD" sz="4400" dirty="0" smtClean="0"/>
              <a:t>    </a:t>
            </a:r>
            <a:r>
              <a:rPr lang="bn-BD" sz="4000" dirty="0" smtClean="0"/>
              <a:t>সহকারী শিক্ষক</a:t>
            </a:r>
            <a:r>
              <a:rPr lang="bn-BD" sz="4400" dirty="0" smtClean="0"/>
              <a:t> </a:t>
            </a:r>
          </a:p>
          <a:p>
            <a:r>
              <a:rPr lang="bn-BD" sz="3600" dirty="0" smtClean="0"/>
              <a:t>গাইবান্ধা সরকারী বালক উচ্চ বিদ্যালয়। 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7053311" y="2435266"/>
            <a:ext cx="49749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dirty="0" smtClean="0"/>
              <a:t>বিষয়: বাংলা প্রথম পত্র </a:t>
            </a:r>
          </a:p>
          <a:p>
            <a:r>
              <a:rPr lang="bn-BD" sz="4800" dirty="0" smtClean="0"/>
              <a:t>শ্রেণি: ষষ্ঠ </a:t>
            </a:r>
          </a:p>
          <a:p>
            <a:r>
              <a:rPr lang="bn-BD" sz="4800" dirty="0" smtClean="0"/>
              <a:t>পাঠ: কবিতা </a:t>
            </a:r>
          </a:p>
          <a:p>
            <a:r>
              <a:rPr lang="bn-BD" sz="4800" dirty="0" smtClean="0"/>
              <a:t>সময়: ৫০ মিনিট </a:t>
            </a:r>
          </a:p>
          <a:p>
            <a:r>
              <a:rPr lang="bn-BD" sz="4800" dirty="0" smtClean="0"/>
              <a:t>তারিখ: ২৬.০৭.২০১৭ খ্রি: </a:t>
            </a:r>
            <a:endParaRPr lang="en-US" sz="48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305863" y="1304144"/>
            <a:ext cx="0" cy="491677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549112" y="2158584"/>
            <a:ext cx="1590" cy="316292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96000" y="2158584"/>
            <a:ext cx="0" cy="316292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59974" y="1398161"/>
            <a:ext cx="3057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5400" b="1" u="sng" dirty="0" smtClean="0"/>
              <a:t>পাঠ পরিচিতি </a:t>
            </a:r>
            <a:endParaRPr lang="en-US" sz="5400" b="1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683198" y="473147"/>
            <a:ext cx="321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b="1" u="sng" dirty="0" smtClean="0"/>
              <a:t>শিক্ষক পরিচিতি </a:t>
            </a:r>
            <a:endParaRPr lang="en-US" sz="4800" b="1" u="sng" dirty="0"/>
          </a:p>
        </p:txBody>
      </p:sp>
    </p:spTree>
    <p:extLst>
      <p:ext uri="{BB962C8B-B14F-4D97-AF65-F5344CB8AC3E}">
        <p14:creationId xmlns:p14="http://schemas.microsoft.com/office/powerpoint/2010/main" val="1082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214E-235A-427B-B350-857BAD7D2D3A}" type="datetime1">
              <a:rPr lang="en-US" smtClean="0"/>
              <a:t>7/27/2017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dhonnoba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794" y="177468"/>
            <a:ext cx="11562414" cy="6503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4" y="100154"/>
            <a:ext cx="11886062" cy="653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9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214E-235A-427B-B350-857BAD7D2D3A}" type="datetime1">
              <a:rPr lang="en-US" smtClean="0"/>
              <a:t>7/27/2017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54" y="100154"/>
            <a:ext cx="11014882" cy="65360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461965" y="1601765"/>
            <a:ext cx="924645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13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সকল শিক্ষার্থীকে</a:t>
            </a:r>
          </a:p>
          <a:p>
            <a:r>
              <a:rPr lang="bn-BD" sz="13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r>
              <a:rPr lang="en-US" sz="13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13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ধন্যবাদ </a:t>
            </a:r>
            <a:endParaRPr lang="en-US" sz="13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49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214E-235A-427B-B350-857BAD7D2D3A}" type="datetime1">
              <a:rPr lang="en-US" smtClean="0"/>
              <a:t>7/27/2017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39040" y="250702"/>
            <a:ext cx="11713920" cy="5430570"/>
            <a:chOff x="314308" y="250701"/>
            <a:chExt cx="11713920" cy="589526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5" r="16328"/>
            <a:stretch/>
          </p:blipFill>
          <p:spPr>
            <a:xfrm>
              <a:off x="314308" y="250701"/>
              <a:ext cx="6371622" cy="58952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82"/>
            <a:stretch/>
          </p:blipFill>
          <p:spPr>
            <a:xfrm>
              <a:off x="5831492" y="250701"/>
              <a:ext cx="6196736" cy="58952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3897443" y="5710927"/>
            <a:ext cx="3627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/>
              <a:t>এগুলো কিসের ছবি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0636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214E-235A-427B-B350-857BAD7D2D3A}" type="datetime1">
              <a:rPr lang="en-US" smtClean="0"/>
              <a:t>7/27/2017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48" y="369555"/>
            <a:ext cx="5754378" cy="55031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6976" y="5905990"/>
            <a:ext cx="5477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এই ছবিটিতে তোমরা ক</a:t>
            </a:r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ী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দেখতে পাচ্ছ ?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79048" y="5872711"/>
            <a:ext cx="5477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২য় ছবিটিতে তোমরা ক</a:t>
            </a:r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ী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দেখতে পাচ্ছ ?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4" y="275844"/>
            <a:ext cx="5879536" cy="5690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598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214E-235A-427B-B350-857BAD7D2D3A}" type="datetime1">
              <a:rPr lang="en-US" smtClean="0"/>
              <a:t>7/27/2017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2955" y="751116"/>
            <a:ext cx="11467476" cy="1862048"/>
          </a:xfrm>
          <a:prstGeom prst="rect">
            <a:avLst/>
          </a:prstGeom>
          <a:solidFill>
            <a:schemeClr val="accent2">
              <a:lumMod val="20000"/>
              <a:lumOff val="8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11500" dirty="0" smtClean="0"/>
              <a:t>পাখির কাছে ফুলের কাছে </a:t>
            </a:r>
            <a:endParaRPr lang="en-US" sz="11500" dirty="0"/>
          </a:p>
        </p:txBody>
      </p:sp>
      <p:sp>
        <p:nvSpPr>
          <p:cNvPr id="6" name="TextBox 5"/>
          <p:cNvSpPr txBox="1"/>
          <p:nvPr/>
        </p:nvSpPr>
        <p:spPr>
          <a:xfrm>
            <a:off x="4093904" y="3422167"/>
            <a:ext cx="4004192" cy="1323439"/>
          </a:xfrm>
          <a:prstGeom prst="rect">
            <a:avLst/>
          </a:prstGeom>
          <a:pattFill prst="pct25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bn-BD" sz="8000" dirty="0" smtClean="0"/>
              <a:t>আল মাহমুদ 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92673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214E-235A-427B-B350-857BAD7D2D3A}" type="datetime1">
              <a:rPr lang="en-US" smtClean="0"/>
              <a:t>7/27/2017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25840" y="592621"/>
            <a:ext cx="11602387" cy="4745155"/>
            <a:chOff x="425840" y="592621"/>
            <a:chExt cx="11602387" cy="4745155"/>
          </a:xfrm>
        </p:grpSpPr>
        <p:sp>
          <p:nvSpPr>
            <p:cNvPr id="5" name="Rectangle 4"/>
            <p:cNvSpPr/>
            <p:nvPr/>
          </p:nvSpPr>
          <p:spPr>
            <a:xfrm>
              <a:off x="425840" y="3214118"/>
              <a:ext cx="11602387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BD" sz="6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জড় প্রকৃতি আর জীব প্রকৃতির মধ্যে যে নিবিড় সম্পর্ক বিদ্যমান তা </a:t>
              </a:r>
              <a:r>
                <a:rPr lang="bn-BD" sz="6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ব্যাখ্যা </a:t>
              </a:r>
              <a:r>
                <a:rPr lang="bn-BD" sz="6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ক</a:t>
              </a:r>
              <a:r>
                <a:rPr lang="bn-IN" sz="6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র</a:t>
              </a:r>
              <a:r>
                <a:rPr lang="bn-BD" sz="6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তে পারবে।  </a:t>
              </a:r>
              <a:endParaRPr lang="en-US" sz="66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94549" y="2103424"/>
              <a:ext cx="530145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n-BD" sz="54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এ পাঠ শেষে শিক্ষার্থীরা...</a:t>
              </a:r>
              <a:endParaRPr lang="en-US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375958" y="592621"/>
              <a:ext cx="2864887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bn-BD" sz="8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শিখনফল</a:t>
              </a:r>
              <a:endPara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130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214E-235A-427B-B350-857BAD7D2D3A}" type="datetime1">
              <a:rPr lang="en-US" smtClean="0"/>
              <a:t>7/27/2017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58606" y="5069100"/>
            <a:ext cx="74280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নারকেলের ঐ লম্বা মাথায় হঠাৎ দেখি কাল </a:t>
            </a:r>
          </a:p>
          <a:p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ডাবের মত চাঁদ উঠেছে ঠান্ডা ও গোলগাল ।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83366" y="579385"/>
            <a:ext cx="10625268" cy="4348378"/>
            <a:chOff x="1982709" y="2245642"/>
            <a:chExt cx="4933950" cy="18478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684" y="2245642"/>
              <a:ext cx="2466975" cy="18478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2709" y="2245642"/>
              <a:ext cx="2466975" cy="1847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145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214E-235A-427B-B350-857BAD7D2D3A}" type="datetime1">
              <a:rPr lang="en-US" smtClean="0"/>
              <a:t>7/27/2017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36728" y="423081"/>
            <a:ext cx="11318544" cy="4401150"/>
            <a:chOff x="3384645" y="2119541"/>
            <a:chExt cx="6581388" cy="24548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833" y="2119541"/>
              <a:ext cx="3308200" cy="245489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645" y="2119541"/>
              <a:ext cx="3273188" cy="245489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968602" y="5092362"/>
            <a:ext cx="74280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ছিটকিনিটা আস্তে খুলে পেরিয়ে গেলাম ঘর </a:t>
            </a:r>
          </a:p>
          <a:p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ঝিমধরা এই মস্ত শহর কাঁপছিলো থরথর ।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5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214E-235A-427B-B350-857BAD7D2D3A}" type="datetime1">
              <a:rPr lang="en-US" smtClean="0"/>
              <a:t>7/27/2017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মাল্টিমিডিয়া কন্টেন্ট প্রতিযোগিতা বিভাগীয় পর্যায়, রংপুর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DFCC-F793-4D4A-B9D1-A4F7C59EB795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37735" y="352345"/>
            <a:ext cx="10916529" cy="4798754"/>
            <a:chOff x="3212919" y="960076"/>
            <a:chExt cx="6393110" cy="42291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19" y="960076"/>
              <a:ext cx="3218109" cy="42291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1029" y="960076"/>
              <a:ext cx="3175000" cy="422910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954261" y="5151099"/>
            <a:ext cx="83570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মিনারটাকে দেখছি যেন দাঁড়িয়ে আছেন কেউ,</a:t>
            </a:r>
          </a:p>
          <a:p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পাথরঘাটার গির্জেটা কি লাল পাথরের ঢেউ ?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33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NikoshBAN"/>
        <a:ea typeface=""/>
        <a:cs typeface="NikoshBAN"/>
      </a:majorFont>
      <a:minorFont>
        <a:latin typeface="NikoshBAN"/>
        <a:ea typeface=""/>
        <a:cs typeface="NikoshB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642</Words>
  <Application>Microsoft Office PowerPoint</Application>
  <PresentationFormat>Widescreen</PresentationFormat>
  <Paragraphs>139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NikoshBAN</vt:lpstr>
      <vt:lpstr>Vrinda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mijan rahman</dc:creator>
  <cp:lastModifiedBy>mijan rahman</cp:lastModifiedBy>
  <cp:revision>108</cp:revision>
  <dcterms:created xsi:type="dcterms:W3CDTF">2017-07-26T03:52:23Z</dcterms:created>
  <dcterms:modified xsi:type="dcterms:W3CDTF">2017-07-27T02:40:15Z</dcterms:modified>
</cp:coreProperties>
</file>